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93" r:id="rId2"/>
    <p:sldId id="643" r:id="rId3"/>
    <p:sldId id="644" r:id="rId4"/>
    <p:sldId id="645" r:id="rId5"/>
    <p:sldId id="646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2" r:id="rId20"/>
    <p:sldId id="663" r:id="rId21"/>
    <p:sldId id="712" r:id="rId22"/>
    <p:sldId id="713" r:id="rId23"/>
    <p:sldId id="714" r:id="rId24"/>
    <p:sldId id="715" r:id="rId25"/>
    <p:sldId id="716" r:id="rId26"/>
    <p:sldId id="717" r:id="rId27"/>
    <p:sldId id="731" r:id="rId28"/>
    <p:sldId id="665" r:id="rId29"/>
    <p:sldId id="666" r:id="rId30"/>
    <p:sldId id="720" r:id="rId31"/>
    <p:sldId id="721" r:id="rId32"/>
    <p:sldId id="722" r:id="rId33"/>
    <p:sldId id="723" r:id="rId34"/>
    <p:sldId id="669" r:id="rId35"/>
    <p:sldId id="724" r:id="rId36"/>
    <p:sldId id="725" r:id="rId37"/>
    <p:sldId id="671" r:id="rId38"/>
    <p:sldId id="726" r:id="rId39"/>
    <p:sldId id="727" r:id="rId40"/>
    <p:sldId id="673" r:id="rId41"/>
    <p:sldId id="728" r:id="rId42"/>
    <p:sldId id="729" r:id="rId43"/>
    <p:sldId id="730" r:id="rId44"/>
    <p:sldId id="677" r:id="rId45"/>
    <p:sldId id="678" r:id="rId46"/>
    <p:sldId id="732" r:id="rId47"/>
    <p:sldId id="73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40" y="6049108"/>
            <a:ext cx="961060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TM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17,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80308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xmlns="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xmlns="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xmlns="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xmlns="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xmlns="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xmlns="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xmlns="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xmlns="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xmlns="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xmlns="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r>
              <a:rPr lang="en-US" sz="1200" dirty="0">
                <a:solidFill>
                  <a:srgbClr val="6A6A6A"/>
                </a:solidFill>
                <a:latin typeface="Lato"/>
              </a:rPr>
              <a:t/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xmlns="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xmlns="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xmlns="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xmlns="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xmlns="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Twitter Profanity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demographics skew young and as a result have profanity that appear in the examples.  “Keyboard Courage” is rampant.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29678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44310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String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7490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Coffee!!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Start working with strings and related functions.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C_String_Search_Manipulation</a:t>
            </a:r>
            <a:endParaRPr lang="en-US" dirty="0"/>
          </a:p>
        </p:txBody>
      </p:sp>
      <p:pic>
        <p:nvPicPr>
          <p:cNvPr id="1026" name="Picture 2" descr="Image result for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29" y="1810351"/>
            <a:ext cx="3265542" cy="32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5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misspelling?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2050" name="Picture 2" descr="Image result for misspel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1" y="1261241"/>
            <a:ext cx="3570500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6952" y="2522483"/>
            <a:ext cx="333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Prevalent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Painful to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Channel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327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414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qdap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check_spelling_interactive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4855780" y="2002221"/>
            <a:ext cx="23205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Crashes </a:t>
            </a:r>
            <a:r>
              <a:rPr lang="en-US" dirty="0" err="1" smtClean="0"/>
              <a:t>Rstudio.cloud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484" y="3499945"/>
            <a:ext cx="8623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Separate the words from a string into </a:t>
            </a:r>
            <a:r>
              <a:rPr lang="en-US" dirty="0" smtClean="0"/>
              <a:t>individual terms.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 </a:t>
            </a:r>
            <a:r>
              <a:rPr lang="en-US" dirty="0"/>
              <a:t>those words up in a dictionary to find words not recognized/found (considered possibly misspelled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These </a:t>
            </a:r>
            <a:r>
              <a:rPr lang="en-US" dirty="0"/>
              <a:t>misses (possible misspellings) will be what is looked up for suggested </a:t>
            </a:r>
            <a:r>
              <a:rPr lang="en-US" dirty="0" smtClean="0"/>
              <a:t>replacements and top “n” terms returns. It uses “string distance” the number of characters needed to change the unknown into the known word in the dictionary.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588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https://hunspell.github.io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6471151" y="1923393"/>
            <a:ext cx="15177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Clunky to use!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4" y="3499945"/>
            <a:ext cx="862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 (doesn’t always catch the terms as well as </a:t>
            </a:r>
            <a:r>
              <a:rPr lang="en-US" dirty="0" err="1" smtClean="0"/>
              <a:t>qdap</a:t>
            </a:r>
            <a:r>
              <a:rPr lang="en-US" dirty="0" smtClean="0"/>
              <a:t> in my </a:t>
            </a:r>
            <a:r>
              <a:rPr lang="en-US" dirty="0" err="1" smtClean="0"/>
              <a:t>exp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way to get suggestions easily corrected and inserted!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Same spelling engine used for Chrome/Firefox 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38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2879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Library(spelling)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5125326" y="1792441"/>
            <a:ext cx="27532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in this course but </a:t>
            </a:r>
            <a:r>
              <a:rPr lang="en-US" dirty="0" err="1" smtClean="0"/>
              <a:t>pg</a:t>
            </a:r>
            <a:r>
              <a:rPr lang="en-US" dirty="0" smtClean="0"/>
              <a:t> 45 of the book has the </a:t>
            </a:r>
            <a:r>
              <a:rPr lang="en-US" dirty="0" err="1" smtClean="0"/>
              <a:t>qdap</a:t>
            </a:r>
            <a:r>
              <a:rPr lang="en-US" dirty="0" smtClean="0"/>
              <a:t> option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015" y="3121573"/>
            <a:ext cx="8623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the suggestions into a lexicon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global substitution (</a:t>
            </a:r>
            <a:r>
              <a:rPr lang="en-US" dirty="0" err="1" smtClean="0"/>
              <a:t>gsub</a:t>
            </a:r>
            <a:r>
              <a:rPr lang="en-US" dirty="0" smtClean="0"/>
              <a:t>) to correct identified </a:t>
            </a:r>
            <a:r>
              <a:rPr lang="en-US" dirty="0" err="1" smtClean="0"/>
              <a:t>mispellings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455587"/>
            <a:ext cx="8686800" cy="472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Still uses the benefit of </a:t>
            </a:r>
            <a:r>
              <a:rPr lang="en-US" dirty="0" err="1" smtClean="0">
                <a:solidFill>
                  <a:schemeClr val="bg1"/>
                </a:solidFill>
              </a:rPr>
              <a:t>hunspell</a:t>
            </a:r>
            <a:r>
              <a:rPr lang="en-US" dirty="0" smtClean="0">
                <a:solidFill>
                  <a:schemeClr val="bg1"/>
                </a:solidFill>
              </a:rPr>
              <a:t> but is easier to interact with.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5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Too much coffee!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Identify and correct misspelled words in a text vector.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D_spellCheck_examples.R</a:t>
            </a:r>
            <a:endParaRPr lang="en-US" dirty="0"/>
          </a:p>
        </p:txBody>
      </p:sp>
      <p:pic>
        <p:nvPicPr>
          <p:cNvPr id="5122" name="Picture 2" descr="Image result for too much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78" y="1725097"/>
            <a:ext cx="2131444" cy="3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3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952337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xmlns="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420873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7613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BE22E4-1799-40B7-9788-C8D999FDF549}"/>
              </a:ext>
            </a:extLst>
          </p:cNvPr>
          <p:cNvSpPr txBox="1"/>
          <p:nvPr/>
        </p:nvSpPr>
        <p:spPr>
          <a:xfrm>
            <a:off x="304804" y="4784182"/>
            <a:ext cx="413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Tidytext</a:t>
            </a:r>
            <a:r>
              <a:rPr lang="en-US" dirty="0"/>
              <a:t> is a “</a:t>
            </a:r>
            <a:r>
              <a:rPr lang="en-US" dirty="0" err="1"/>
              <a:t>tidyverse</a:t>
            </a:r>
            <a:r>
              <a:rPr lang="en-US" dirty="0"/>
              <a:t>” package, works in </a:t>
            </a:r>
            <a:r>
              <a:rPr lang="en-US" dirty="0" err="1"/>
              <a:t>tibbles</a:t>
            </a:r>
            <a:r>
              <a:rPr lang="en-US" dirty="0"/>
              <a:t> and with “%&gt;%” so it’s a bit </a:t>
            </a:r>
            <a:r>
              <a:rPr lang="en-US" dirty="0" smtClean="0"/>
              <a:t>confusing for new R programmers.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C115AA-7BFE-4A44-BD88-51D81201FE1C}"/>
              </a:ext>
            </a:extLst>
          </p:cNvPr>
          <p:cNvSpPr txBox="1"/>
          <p:nvPr/>
        </p:nvSpPr>
        <p:spPr>
          <a:xfrm>
            <a:off x="304804" y="4384072"/>
            <a:ext cx="413446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tidytext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xmlns="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Text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9382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1671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87766" y="2222938"/>
            <a:ext cx="0" cy="36260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2357" y="2853558"/>
            <a:ext cx="42093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Text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Capitalization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= coffee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Punctuation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shot = shot.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= 1 </a:t>
            </a:r>
            <a:r>
              <a:rPr lang="en-US" i="1" dirty="0" smtClean="0"/>
              <a:t>or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Stopwords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 non-informative terms </a:t>
            </a:r>
            <a:r>
              <a:rPr lang="en-US" dirty="0" err="1" smtClean="0"/>
              <a:t>ie</a:t>
            </a:r>
            <a:r>
              <a:rPr lang="en-US" dirty="0" smtClean="0"/>
              <a:t> “and” “the”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63464" y="1805973"/>
            <a:ext cx="4243387" cy="85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Information is extracted based on frequency or weighting</a:t>
            </a:r>
            <a:r>
              <a:rPr lang="en-US" dirty="0" smtClean="0"/>
              <a:t>.  Steps are taken to aid aggregation.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03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9104" y="5565227"/>
            <a:ext cx="8045792" cy="4256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.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5/19/2019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pic>
        <p:nvPicPr>
          <p:cNvPr id="102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1" y="356423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324" y="2469929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Document</a:t>
            </a:r>
            <a:endParaRPr lang="en-US" b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464451" y="246992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6609161" y="2469929"/>
            <a:ext cx="94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Corpora</a:t>
            </a:r>
            <a:endParaRPr lang="en-US" b="1" u="sng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11215" y="3312073"/>
            <a:ext cx="1749972" cy="1450427"/>
            <a:chOff x="3011215" y="2948152"/>
            <a:chExt cx="1749972" cy="1450427"/>
          </a:xfrm>
        </p:grpSpPr>
        <p:grpSp>
          <p:nvGrpSpPr>
            <p:cNvPr id="17" name="Group 1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ounded Rectangle 14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17477" y="2967858"/>
            <a:ext cx="2523112" cy="2138856"/>
            <a:chOff x="5817477" y="2987565"/>
            <a:chExt cx="2523112" cy="2138856"/>
          </a:xfrm>
        </p:grpSpPr>
        <p:grpSp>
          <p:nvGrpSpPr>
            <p:cNvPr id="34" name="Group 33"/>
            <p:cNvGrpSpPr/>
            <p:nvPr/>
          </p:nvGrpSpPr>
          <p:grpSpPr>
            <a:xfrm>
              <a:off x="5817477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3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Rounded Rectangle 35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54919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4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Rounded Rectangle 43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54919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5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Rounded Rectangle 51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817477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6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0" name="Rounded Rectangle 59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814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439" y="3524750"/>
            <a:ext cx="4663637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5/19/2019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6561" y="29429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3325" y="3375135"/>
            <a:ext cx="1749972" cy="1450427"/>
            <a:chOff x="3011215" y="2948152"/>
            <a:chExt cx="1749972" cy="1450427"/>
          </a:xfrm>
        </p:grpSpPr>
        <p:grpSp>
          <p:nvGrpSpPr>
            <p:cNvPr id="25" name="Group 24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1808" y="5423343"/>
            <a:ext cx="8045792" cy="6148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sz="1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</a:t>
            </a:r>
            <a:r>
              <a:rPr lang="en-US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defTabSz="457200"/>
            <a:r>
              <a:rPr lang="en-US" sz="16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 is needed to modify a corpus for non-tm package functions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57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841" y="1242942"/>
            <a:ext cx="8433675" cy="5314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mgsub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(“search pattern”, “replacement pattern”, text object)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186" y="2055010"/>
            <a:ext cx="8440476" cy="1239978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replace_number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 to one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replace_ordinal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</a:t>
            </a:r>
            <a:r>
              <a:rPr lang="en-US" sz="1600" baseline="30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first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replace_symbol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5" y="5479094"/>
            <a:ext cx="8341175" cy="563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xmlns="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5/19/2019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xmlns="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xmlns="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25439" y="4020202"/>
            <a:ext cx="6382078" cy="458366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3325" y="3501263"/>
            <a:ext cx="1749972" cy="1450427"/>
            <a:chOff x="3011215" y="2948152"/>
            <a:chExt cx="1749972" cy="1450427"/>
          </a:xfrm>
        </p:grpSpPr>
        <p:grpSp>
          <p:nvGrpSpPr>
            <p:cNvPr id="27" name="Group 2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ounded Rectangle 27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43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Poor Man’s </a:t>
            </a:r>
            <a:r>
              <a:rPr lang="en-US" dirty="0" smtClean="0"/>
              <a:t>Lemmatization (more to come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693532"/>
            <a:ext cx="3174683" cy="2793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8169" y="1196565"/>
            <a:ext cx="22108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1044" y="1399680"/>
            <a:ext cx="4084320" cy="3072295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Qdap’s</a:t>
            </a:r>
            <a:r>
              <a:rPr lang="en-US" dirty="0"/>
              <a:t> </a:t>
            </a:r>
            <a:r>
              <a:rPr lang="en-US" dirty="0" err="1"/>
              <a:t>mgsub</a:t>
            </a:r>
            <a:r>
              <a:rPr lang="en-US" dirty="0"/>
              <a:t> function can help you lemmatize words.  </a:t>
            </a:r>
          </a:p>
          <a:p>
            <a:pPr marL="342900" indent="-342900">
              <a:buAutoNum type="arabicPeriod"/>
            </a:pPr>
            <a:r>
              <a:rPr lang="en-US" dirty="0"/>
              <a:t>Bring in a lemmatization lexicon.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patterns to search for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patters to replace or change into.</a:t>
            </a:r>
          </a:p>
          <a:p>
            <a:pPr marL="342900" indent="-342900">
              <a:buAutoNum type="arabicPeriod"/>
            </a:pPr>
            <a:r>
              <a:rPr lang="en-US" dirty="0"/>
              <a:t>Specify the vector the lexicon and substitutions should be applied to.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" y="4845621"/>
            <a:ext cx="8351520" cy="116955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Poor Man's Lemmatization</a:t>
            </a:r>
          </a:p>
          <a:p>
            <a:pPr defTabSz="45720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mgsub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hash_lemmas$token,hash_lemmas$lemma,text$text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0537" y="6006197"/>
            <a:ext cx="4714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i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Warning,: Not done in class because it takes a long time.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70FFCC42-8F8D-4609-9B8A-7AC247FB6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80656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</a:t>
            </a:r>
            <a:r>
              <a:rPr lang="en-US" sz="2800" dirty="0" smtClean="0"/>
              <a:t>this class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877" y="2410048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" y="5050572"/>
            <a:ext cx="8351520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</p:spTree>
    <p:extLst>
      <p:ext uri="{BB962C8B-B14F-4D97-AF65-F5344CB8AC3E}">
        <p14:creationId xmlns:p14="http://schemas.microsoft.com/office/powerpoint/2010/main" val="346595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2894" y="2296663"/>
            <a:ext cx="826967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){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  <a:endParaRPr lang="en-US" sz="14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conviennce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wrapper for basic cleaning operations</a:t>
            </a:r>
            <a:endParaRPr lang="en-US" sz="1800" kern="1200" dirty="0">
              <a:solidFill>
                <a:schemeClr val="bg1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869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9816007-30FD-4AEB-A716-B9E15C36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A3FA6C-1D09-4C49-ABA1-9460C149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87A7C9-8C15-4FA8-8D46-F140BB5CC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1CDCF66D-06F3-4DE5-8326-51447DB50D0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6676A5-BF38-41C1-B737-6C8B946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4" y="2363760"/>
            <a:ext cx="8515350" cy="285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FF2EDE-E399-4E3D-BDB9-7FC1AE0C6051}"/>
              </a:ext>
            </a:extLst>
          </p:cNvPr>
          <p:cNvSpPr/>
          <p:nvPr/>
        </p:nvSpPr>
        <p:spPr>
          <a:xfrm rot="16200000">
            <a:off x="-145280" y="1563562"/>
            <a:ext cx="1178528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6A4576-E2B8-441C-93E1-874ADF803BAD}"/>
              </a:ext>
            </a:extLst>
          </p:cNvPr>
          <p:cNvSpPr/>
          <p:nvPr/>
        </p:nvSpPr>
        <p:spPr>
          <a:xfrm>
            <a:off x="651852" y="1937383"/>
            <a:ext cx="192838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'$text'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5DD64AD-C5AF-4714-B275-BF4900BD4573}"/>
              </a:ext>
            </a:extLst>
          </p:cNvPr>
          <p:cNvSpPr/>
          <p:nvPr/>
        </p:nvSpPr>
        <p:spPr>
          <a:xfrm>
            <a:off x="2686050" y="1937383"/>
            <a:ext cx="6080254" cy="36933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META: $favorited, $created …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72689-3AD2-4CAF-8B25-70CAC79D81F8}"/>
              </a:ext>
            </a:extLst>
          </p:cNvPr>
          <p:cNvSpPr txBox="1"/>
          <p:nvPr/>
        </p:nvSpPr>
        <p:spPr>
          <a:xfrm>
            <a:off x="461773" y="5433021"/>
            <a:ext cx="4525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ID is for organization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Text is the information we want to examine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Meta adds context to our observations.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E31723E-642C-4FE0-93E6-687AA034ACB6}"/>
              </a:ext>
            </a:extLst>
          </p:cNvPr>
          <p:cNvCxnSpPr/>
          <p:nvPr/>
        </p:nvCxnSpPr>
        <p:spPr>
          <a:xfrm>
            <a:off x="290095" y="5433021"/>
            <a:ext cx="8476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41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0475" y="5602365"/>
            <a:ext cx="8351520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 such as “lol” and “</a:t>
            </a:r>
            <a:r>
              <a:rPr lang="en-US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smh</a:t>
            </a:r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for social media</a:t>
            </a:r>
            <a:endParaRPr lang="en-US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86" y="2888928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dirty="0">
                <a:solidFill>
                  <a:schemeClr val="bg1"/>
                </a:solidFill>
              </a:rPr>
              <a:t>” combines vectors of words to remove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84101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060" y="2136339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Retaining meta data information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8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172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retain meta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A47644-9F19-4B25-84F5-B327F446D94F}"/>
              </a:ext>
            </a:extLst>
          </p:cNvPr>
          <p:cNvSpPr/>
          <p:nvPr/>
        </p:nvSpPr>
        <p:spPr>
          <a:xfrm>
            <a:off x="36576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Meta information is data associated with the data you are analyzing.  These can add context and allow you to partition data in insightful ways.  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Timestamp (pre 9/11 Vs post 9/11)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Language (American Vs King’s English)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Author (Trump Vs Clinton)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Channel (Twitter Vs Legal Documents)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7E4B70-424A-40E7-B0A7-215351A5021F}"/>
              </a:ext>
            </a:extLst>
          </p:cNvPr>
          <p:cNvSpPr/>
          <p:nvPr/>
        </p:nvSpPr>
        <p:spPr>
          <a:xfrm>
            <a:off x="466090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Content is simply the text (strings) you are analyzing.  These data points represent the information of interest you are looking to gain insights from.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FF6F5-C500-48D1-B165-914FA3901653}"/>
              </a:ext>
            </a:extLst>
          </p:cNvPr>
          <p:cNvSpPr/>
          <p:nvPr/>
        </p:nvSpPr>
        <p:spPr>
          <a:xfrm>
            <a:off x="36576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Meta?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9A8A49-E9D2-4C79-A5F2-3524D6918E00}"/>
              </a:ext>
            </a:extLst>
          </p:cNvPr>
          <p:cNvSpPr/>
          <p:nvPr/>
        </p:nvSpPr>
        <p:spPr>
          <a:xfrm>
            <a:off x="466090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content?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527BC1-8907-4E07-A42A-356F214BB629}"/>
              </a:ext>
            </a:extLst>
          </p:cNvPr>
          <p:cNvSpPr/>
          <p:nvPr/>
        </p:nvSpPr>
        <p:spPr>
          <a:xfrm>
            <a:off x="466090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6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Retaining/Extracting Meta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814A6C-9653-47AC-BE5F-8C6874AD2F4F}"/>
              </a:ext>
            </a:extLst>
          </p:cNvPr>
          <p:cNvSpPr/>
          <p:nvPr/>
        </p:nvSpPr>
        <p:spPr>
          <a:xfrm>
            <a:off x="466090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Examining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During an analysis it may be helpful to examine both meta &amp; content information.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832C80-F1EC-462C-A9EB-A46B35D0B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66"/>
          <a:stretch/>
        </p:blipFill>
        <p:spPr>
          <a:xfrm>
            <a:off x="506437" y="4020834"/>
            <a:ext cx="3898258" cy="1647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70F0D0-CCBC-4903-86EC-CED9F6F0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2379244"/>
            <a:ext cx="2152650" cy="77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0F1DE9-664F-4280-9BA3-F8866EDBF645}"/>
              </a:ext>
            </a:extLst>
          </p:cNvPr>
          <p:cNvSpPr txBox="1"/>
          <p:nvPr/>
        </p:nvSpPr>
        <p:spPr>
          <a:xfrm rot="21034220">
            <a:off x="2630756" y="4274314"/>
            <a:ext cx="175554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BRACKET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0244010-36D8-413F-B67E-5D2FEB9AD522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828800" y="4128379"/>
            <a:ext cx="1649474" cy="1484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AC849E3-CF09-4430-9D69-8917F256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4202594"/>
            <a:ext cx="2581275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799082-DB1A-4239-AE86-EEED16F9EE1E}"/>
              </a:ext>
            </a:extLst>
          </p:cNvPr>
          <p:cNvSpPr txBox="1"/>
          <p:nvPr/>
        </p:nvSpPr>
        <p:spPr>
          <a:xfrm rot="21034220">
            <a:off x="6653752" y="5101544"/>
            <a:ext cx="1864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DOUBLE BRACKET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9CFA7E6-C8BB-4E75-9E42-9744DA6352E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045569" y="4465956"/>
            <a:ext cx="510203" cy="6380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2D7AE5BF-4435-4AF1-9B58-583FD7A1F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1715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Words: TERM DOCUMENT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TDM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270F226D-E0DE-45AD-821B-7663925F8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5177" y="201466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8506CF-AECA-4CC7-B5EC-4CA9F1E0F568}"/>
              </a:ext>
            </a:extLst>
          </p:cNvPr>
          <p:cNvSpPr/>
          <p:nvPr/>
        </p:nvSpPr>
        <p:spPr>
          <a:xfrm>
            <a:off x="2354580" y="1647280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</p:spTree>
    <p:extLst>
      <p:ext uri="{BB962C8B-B14F-4D97-AF65-F5344CB8AC3E}">
        <p14:creationId xmlns:p14="http://schemas.microsoft.com/office/powerpoint/2010/main" val="353298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Words: </a:t>
            </a:r>
            <a:r>
              <a:rPr lang="en-US" dirty="0" smtClean="0"/>
              <a:t>DOCUMENT TERM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FC3AE280-ABA7-4970-8744-D0E24542C3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5272" y="1945464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8FFC286-E215-43A9-B51D-20E465668F33}"/>
              </a:ext>
            </a:extLst>
          </p:cNvPr>
          <p:cNvSpPr/>
          <p:nvPr/>
        </p:nvSpPr>
        <p:spPr>
          <a:xfrm>
            <a:off x="2815272" y="1565233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 and </a:t>
            </a:r>
            <a:r>
              <a:rPr lang="en-US" sz="1200" b="1" dirty="0">
                <a:solidFill>
                  <a:schemeClr val="bg1"/>
                </a:solidFill>
              </a:rPr>
              <a:t>change to a matrix</a:t>
            </a:r>
          </a:p>
        </p:txBody>
      </p:sp>
    </p:spTree>
    <p:extLst>
      <p:ext uri="{BB962C8B-B14F-4D97-AF65-F5344CB8AC3E}">
        <p14:creationId xmlns:p14="http://schemas.microsoft.com/office/powerpoint/2010/main" val="298920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Let’s practice! Open </a:t>
            </a:r>
            <a:r>
              <a:rPr lang="en-US" sz="2800" dirty="0" err="1" smtClean="0"/>
              <a:t>E_text_organization.R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DTM/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45" y="1876097"/>
            <a:ext cx="8907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Why are these matrices sparse?  What do they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Document Term Matrix what is each 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Term Document Matrix what is each 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799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8D361A6-416C-4887-85FD-E5397746D6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23714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145429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Lab/Homework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7709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 : Clean and create a DTM &amp; TDM for one of the other tweet CSVs: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Finale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Coffee_May19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15Min: Review Chapter 2 &amp; today’s scripts</a:t>
            </a:r>
            <a:r>
              <a:rPr lang="en-US" i="1" dirty="0" smtClean="0"/>
              <a:t>: Come with questions in the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30Min: Read Chapter 3 of Text Mining in Practice w/R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5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33357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xmlns="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8C01504-6A73-4FF5-BD57-4D86E3708177}"/>
              </a:ext>
            </a:extLst>
          </p:cNvPr>
          <p:cNvCxnSpPr/>
          <p:nvPr/>
        </p:nvCxnSpPr>
        <p:spPr>
          <a:xfrm>
            <a:off x="247880" y="1648122"/>
            <a:ext cx="85848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8CA05E2-2944-491F-A12C-B00C4C8F0CCB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xmlns="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EEE4708E-646A-4323-89F9-060D6F2B77A5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xmlns="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5284</TotalTime>
  <Words>2753</Words>
  <Application>Microsoft Office PowerPoint</Application>
  <PresentationFormat>On-screen Show (4:3)</PresentationFormat>
  <Paragraphs>791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GSERM: Text Mining &amp; NLP TM Basics</vt:lpstr>
      <vt:lpstr>Agenda – all times are suggested</vt:lpstr>
      <vt:lpstr>Mo’ Packages Mo’ Problems</vt:lpstr>
      <vt:lpstr>Shameless Plug #1</vt:lpstr>
      <vt:lpstr>Shameless Plug #2</vt:lpstr>
      <vt:lpstr>What is Text Mining?</vt:lpstr>
      <vt:lpstr>What is Text Mining?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Warning: Twitter Profanity</vt:lpstr>
      <vt:lpstr>Basic String Searching</vt:lpstr>
      <vt:lpstr>Coffee!!</vt:lpstr>
      <vt:lpstr>What about misspelling?</vt:lpstr>
      <vt:lpstr>R packages to deal with misspelling</vt:lpstr>
      <vt:lpstr>R packages to deal with misspelling</vt:lpstr>
      <vt:lpstr>R packages to deal with misspelling</vt:lpstr>
      <vt:lpstr>Too much coffee!</vt:lpstr>
      <vt:lpstr>Agenda – all times are suggested</vt:lpstr>
      <vt:lpstr>Remember This?</vt:lpstr>
      <vt:lpstr>R for Cleaning Steps</vt:lpstr>
      <vt:lpstr>Bag of Words Text Mining</vt:lpstr>
      <vt:lpstr>Library TM Functions</vt:lpstr>
      <vt:lpstr>Library TM Functions</vt:lpstr>
      <vt:lpstr>Library qdap Functions</vt:lpstr>
      <vt:lpstr>Poor Man’s Lemmatization (more to come later)</vt:lpstr>
      <vt:lpstr>Custom Functions in this class</vt:lpstr>
      <vt:lpstr>Custom Functions in this class</vt:lpstr>
      <vt:lpstr>PowerPoint Presentation</vt:lpstr>
      <vt:lpstr>Nuances &amp; Inputs for Setting Up a TM Project</vt:lpstr>
      <vt:lpstr>Nuances &amp; Inputs for Setting Up a TM Project</vt:lpstr>
      <vt:lpstr>How do you retain meta information?</vt:lpstr>
      <vt:lpstr>Bag of Words: TERM DOCUMENT MATRIX</vt:lpstr>
      <vt:lpstr>Bag of Words: DOCUMENT TERM MATRIX</vt:lpstr>
      <vt:lpstr>PowerPoint Presentation</vt:lpstr>
      <vt:lpstr>PowerPoint Presentation</vt:lpstr>
      <vt:lpstr>PowerPoint Presentation</vt:lpstr>
      <vt:lpstr>Agenda – all times are suggested</vt:lpstr>
      <vt:lpstr>Lab/Homework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279</cp:revision>
  <dcterms:created xsi:type="dcterms:W3CDTF">2018-05-23T17:24:59Z</dcterms:created>
  <dcterms:modified xsi:type="dcterms:W3CDTF">2019-05-20T03:28:18Z</dcterms:modified>
</cp:coreProperties>
</file>